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7.png" ContentType="image/png"/>
  <Override PartName="/ppt/media/image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43D40DE-7C87-4E26-9997-A599D8DE5AA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21373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95360" y="2972880"/>
            <a:ext cx="21373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0195ABC-06BD-41EF-8D17-A8B6BD41EA0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1590840" y="120024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95360" y="297288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1590840" y="297288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6A00D70-BE3B-482A-ACC9-96CC711B3CB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68796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1218240" y="1200240"/>
            <a:ext cx="68796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940760" y="1200240"/>
            <a:ext cx="68796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95360" y="2972880"/>
            <a:ext cx="68796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1218240" y="2972880"/>
            <a:ext cx="68796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940760" y="2972880"/>
            <a:ext cx="68796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DD6DFBD-3236-4698-A189-A62B0408CC4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C93A396-B3D5-4F1E-B092-75025D30DD9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95360" y="1200240"/>
            <a:ext cx="213732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B1A50A9-D73B-4B7F-A65F-ECA0DF40042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213732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D18A1FD-BC94-4897-93E5-B8A8695BBDA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104292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1590840" y="1200240"/>
            <a:ext cx="104292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E2B9513-3405-47FC-B198-F87F7C93A78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5B13CCF-12BE-430A-B192-9EBCC73E791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8880" cy="397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488A79D-15CB-4512-B267-4CFFBDE1B14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1590840" y="1200240"/>
            <a:ext cx="104292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95360" y="297288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36EA064-37E9-4726-8582-DC4843C51B4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60" y="1200240"/>
            <a:ext cx="213732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D05CDE-FA2F-4A70-A868-BAB2AEC97D2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104292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1590840" y="120024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1590840" y="297288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573B542-568E-47C7-A58B-B9A68AC0777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1590840" y="120024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95360" y="2972880"/>
            <a:ext cx="21373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8D1436A-DC3B-4C03-BEBC-99E7706176B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21373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95360" y="2972880"/>
            <a:ext cx="21373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65F4562-3E85-4461-B615-CB7397E6C11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1590840" y="120024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95360" y="297288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1590840" y="297288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DC89124-7198-4B31-832A-7A8DC1B8637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68796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1218240" y="1200240"/>
            <a:ext cx="68796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1940760" y="1200240"/>
            <a:ext cx="68796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95360" y="2972880"/>
            <a:ext cx="68796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1218240" y="2972880"/>
            <a:ext cx="68796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1940760" y="2972880"/>
            <a:ext cx="68796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8509B4E-1AFE-41F6-82C8-746F919DA1A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698BA01-A7B6-42A0-868C-00AD0476951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95360" y="1200240"/>
            <a:ext cx="213732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70776CF-5770-407D-9EA9-0F3EEF8D024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213732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7040B83-AC5E-4F39-A8A4-BD477F0D8F7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104292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1590840" y="1200240"/>
            <a:ext cx="104292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D9740D8-AE81-4D31-A71A-5EE899F3EE2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622D6EE-2EC8-451F-AA30-A4D05BC3FDE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213732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64C7A22-83A4-4200-9150-973CA6B2A6C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8880" cy="397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D4F1E39-38A4-4BD6-9028-82E284D7952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1590840" y="1200240"/>
            <a:ext cx="104292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495360" y="297288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6F100C4-39CA-4755-A71C-95410253FE2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104292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1590840" y="120024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1590840" y="297288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9510D0E-72C9-4DA7-9056-B304F8A1848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1590840" y="120024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95360" y="2972880"/>
            <a:ext cx="21373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A852D40-CF8B-44FE-B888-07999A9C52E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21373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95360" y="2972880"/>
            <a:ext cx="21373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46D0ACE-63E4-4BCF-B2B9-6914E7AB303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1590840" y="120024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95360" y="297288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1590840" y="297288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1E2D492-69CA-4AE6-A83A-556A5E73F34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68796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1218240" y="1200240"/>
            <a:ext cx="68796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1940760" y="1200240"/>
            <a:ext cx="68796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495360" y="2972880"/>
            <a:ext cx="68796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1218240" y="2972880"/>
            <a:ext cx="68796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1940760" y="2972880"/>
            <a:ext cx="68796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3DC0A91-10B6-44C2-8E37-557F48C1A43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8D30B65-8BB8-4AA2-9BB4-927A29A12C2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95360" y="1200240"/>
            <a:ext cx="213732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19776AA-BA58-462D-891E-FDAE908AC38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213732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4A2507F-225D-4C9F-825B-24831E4F717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104292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1590840" y="1200240"/>
            <a:ext cx="104292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D81614C-B05D-4943-BF25-E2C49BC500C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104292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1590840" y="1200240"/>
            <a:ext cx="104292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202A4AB-5C5B-45CB-923E-2433E424182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F360FD0-327D-4511-A38A-9F80774E609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8880" cy="397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069C8B2-8784-4D2A-966C-B199F3C112A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1590840" y="1200240"/>
            <a:ext cx="104292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95360" y="297288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D540E1B-444C-4D76-BC86-37BB87C8C5A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104292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1590840" y="120024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1590840" y="297288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F977AFC-655C-461F-88DE-2BA833BCA3F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1590840" y="120024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495360" y="2972880"/>
            <a:ext cx="21373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8FE975C-2FB7-413E-A93E-44C4A32C161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21373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95360" y="2972880"/>
            <a:ext cx="21373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A4AD55F-1142-414E-B312-B9568DF48D4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1590840" y="120024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95360" y="297288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1590840" y="297288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7EE191F-DEF0-4146-9B8D-6AA0954653B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68796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1218240" y="1200240"/>
            <a:ext cx="68796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1940760" y="1200240"/>
            <a:ext cx="68796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495360" y="2972880"/>
            <a:ext cx="68796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1218240" y="2972880"/>
            <a:ext cx="68796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1940760" y="2972880"/>
            <a:ext cx="68796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886EC69-0EFF-421E-8F46-6293B615740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1057DC4-DCC4-4484-A586-DE03B24C83F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8880" cy="397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4C58C5B-5888-4DE6-9190-AA94C5FE85A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1590840" y="1200240"/>
            <a:ext cx="104292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95360" y="297288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403E613-9EAF-4B42-8A38-01343463AD9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104292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1590840" y="120024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1590840" y="297288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C865991-3528-4BEE-AA0C-D51529D671B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900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95360" y="120024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1590840" y="1200240"/>
            <a:ext cx="10429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95360" y="2972880"/>
            <a:ext cx="2137320" cy="16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A36D1FD-2BB3-4D3E-AAE7-B68B65DC844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9B97EB8-8B2B-447E-A5E5-CC21ED97565D}" type="slidenum">
              <a:rPr b="0" lang="ru-RU" sz="1000" spc="-1" strike="noStrike">
                <a:solidFill>
                  <a:srgbClr val="8b8b8b"/>
                </a:solidFill>
                <a:latin typeface="Calibri"/>
              </a:rPr>
              <a:t>7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 idx="4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5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6844644-1A42-40F2-ABDB-CF75510A4D4D}" type="slidenum">
              <a:rPr b="0" lang="ru-RU" sz="10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6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95360" y="1200240"/>
            <a:ext cx="213732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2740320" y="1200240"/>
            <a:ext cx="2137320" cy="33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 idx="7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 idx="8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9042CF2-9A82-4BEE-9CAC-C500E5E4C378}" type="slidenum">
              <a:rPr b="0" lang="ru-RU" sz="10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dt" idx="9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ftr" idx="10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ldNum" idx="11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C140D36-82F2-4415-BF36-5E10E010DFE4}" type="slidenum">
              <a:rPr b="0" lang="ru-RU" sz="10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 idx="12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2.jpeg"/><Relationship Id="rId4" Type="http://schemas.openxmlformats.org/officeDocument/2006/relationships/image" Target="../media/image2.jpe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hyperlink" Target="http://www.doctor-kraynov.ru/" TargetMode="External"/><Relationship Id="rId3" Type="http://schemas.openxmlformats.org/officeDocument/2006/relationships/hyperlink" Target="mailto:Krainov.georgy@yandex.ru" TargetMode="External"/><Relationship Id="rId4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Рисунок 3" descr=""/>
          <p:cNvPicPr/>
          <p:nvPr/>
        </p:nvPicPr>
        <p:blipFill>
          <a:blip r:embed="rId1"/>
          <a:stretch/>
        </p:blipFill>
        <p:spPr>
          <a:xfrm>
            <a:off x="107640" y="762120"/>
            <a:ext cx="3359880" cy="3870360"/>
          </a:xfrm>
          <a:prstGeom prst="rect">
            <a:avLst/>
          </a:prstGeom>
          <a:ln w="0">
            <a:noFill/>
          </a:ln>
        </p:spPr>
      </p:pic>
      <p:sp>
        <p:nvSpPr>
          <p:cNvPr id="166" name="Прямоугольник 4"/>
          <p:cNvSpPr/>
          <p:nvPr/>
        </p:nvSpPr>
        <p:spPr>
          <a:xfrm>
            <a:off x="3204000" y="285120"/>
            <a:ext cx="56160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latin typeface="Arial Black"/>
                <a:ea typeface="Calibri"/>
              </a:rPr>
              <a:t>ЦЕЛОСТНАЯ ЛЕЧЕБНО-ОЗДОРОВИТЕЛЬНАЯ БИОМЕХАНИКА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7" name="Рисунок 6" descr=""/>
          <p:cNvPicPr/>
          <p:nvPr/>
        </p:nvPicPr>
        <p:blipFill>
          <a:blip r:embed="rId2"/>
          <a:stretch/>
        </p:blipFill>
        <p:spPr>
          <a:xfrm>
            <a:off x="4068000" y="1342800"/>
            <a:ext cx="4184640" cy="3604320"/>
          </a:xfrm>
          <a:prstGeom prst="rect">
            <a:avLst/>
          </a:prstGeom>
          <a:ln w="0">
            <a:noFill/>
          </a:ln>
        </p:spPr>
      </p:pic>
      <p:pic>
        <p:nvPicPr>
          <p:cNvPr id="168" name="Рисунок 5" descr=""/>
          <p:cNvPicPr/>
          <p:nvPr/>
        </p:nvPicPr>
        <p:blipFill>
          <a:blip r:embed="rId3"/>
          <a:stretch/>
        </p:blipFill>
        <p:spPr>
          <a:xfrm>
            <a:off x="4068000" y="1347480"/>
            <a:ext cx="4184640" cy="3604320"/>
          </a:xfrm>
          <a:prstGeom prst="rect">
            <a:avLst/>
          </a:prstGeom>
          <a:ln w="0">
            <a:noFill/>
          </a:ln>
        </p:spPr>
      </p:pic>
      <p:pic>
        <p:nvPicPr>
          <p:cNvPr id="169" name="Рисунок 7" descr=""/>
          <p:cNvPicPr/>
          <p:nvPr/>
        </p:nvPicPr>
        <p:blipFill>
          <a:blip r:embed="rId4"/>
          <a:stretch/>
        </p:blipFill>
        <p:spPr>
          <a:xfrm>
            <a:off x="4013640" y="1347480"/>
            <a:ext cx="4184640" cy="357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5" descr="C:\Users\jsviridova\Desktop\YouDo\Георгий Иванович\Без имени-10.jpg"/>
          <p:cNvPicPr/>
          <p:nvPr/>
        </p:nvPicPr>
        <p:blipFill>
          <a:blip r:embed="rId1"/>
          <a:stretch/>
        </p:blipFill>
        <p:spPr>
          <a:xfrm>
            <a:off x="3387600" y="828360"/>
            <a:ext cx="2210040" cy="3267720"/>
          </a:xfrm>
          <a:prstGeom prst="rect">
            <a:avLst/>
          </a:prstGeom>
          <a:ln w="0">
            <a:noFill/>
          </a:ln>
        </p:spPr>
      </p:pic>
      <p:sp>
        <p:nvSpPr>
          <p:cNvPr id="171" name="Rectangle 2"/>
          <p:cNvSpPr/>
          <p:nvPr/>
        </p:nvSpPr>
        <p:spPr>
          <a:xfrm>
            <a:off x="323640" y="194040"/>
            <a:ext cx="820836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rmAutofit fontScale="92000"/>
          </a:bodyPr>
          <a:p>
            <a:pPr algn="ctr">
              <a:lnSpc>
                <a:spcPct val="100000"/>
              </a:lnSpc>
            </a:pPr>
            <a:r>
              <a:rPr b="0" lang="ru-RU" sz="2700" spc="-1" strike="noStrike">
                <a:solidFill>
                  <a:srgbClr val="00b0f0"/>
                </a:solidFill>
                <a:latin typeface="Arial Black"/>
                <a:ea typeface="DejaVu Sans"/>
              </a:rPr>
              <a:t>Основы метода</a:t>
            </a:r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Rectangle 5"/>
          <p:cNvSpPr/>
          <p:nvPr/>
        </p:nvSpPr>
        <p:spPr>
          <a:xfrm>
            <a:off x="147960" y="851040"/>
            <a:ext cx="2735640" cy="11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t">
            <a:spAutoFit/>
          </a:bodyPr>
          <a:p>
            <a:pPr algn="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 Black"/>
                <a:ea typeface="DejaVu Sans"/>
              </a:rPr>
              <a:t>Внутренние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 Black"/>
                <a:ea typeface="DejaVu Sans"/>
              </a:rPr>
              <a:t>органы находятся в непрерывном движении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Rectangle 6"/>
          <p:cNvSpPr/>
          <p:nvPr/>
        </p:nvSpPr>
        <p:spPr>
          <a:xfrm>
            <a:off x="5903640" y="792000"/>
            <a:ext cx="3066120" cy="11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 Black"/>
                <a:ea typeface="DejaVu Sans"/>
              </a:rPr>
              <a:t>Функции органов зависят от их  взаиморасположения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 Black"/>
                <a:ea typeface="DejaVu Sans"/>
              </a:rPr>
              <a:t>и движений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Rectangle 7"/>
          <p:cNvSpPr/>
          <p:nvPr/>
        </p:nvSpPr>
        <p:spPr>
          <a:xfrm>
            <a:off x="323640" y="2478600"/>
            <a:ext cx="2951640" cy="14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t">
            <a:spAutoFit/>
          </a:bodyPr>
          <a:p>
            <a:pPr algn="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 Black"/>
                <a:ea typeface="DejaVu Sans"/>
              </a:rPr>
              <a:t>Движения органов зависят от состояния их связочного аппарата и глубины дыхания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Rectangle 8"/>
          <p:cNvSpPr/>
          <p:nvPr/>
        </p:nvSpPr>
        <p:spPr>
          <a:xfrm>
            <a:off x="5652000" y="2565720"/>
            <a:ext cx="3391920" cy="14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 Black"/>
                <a:ea typeface="DejaVu Sans"/>
              </a:rPr>
              <a:t>Тонус физиологически связанных органами мышц тела зависит от их функционального состояния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Box 1"/>
          <p:cNvSpPr/>
          <p:nvPr/>
        </p:nvSpPr>
        <p:spPr>
          <a:xfrm>
            <a:off x="814320" y="4537800"/>
            <a:ext cx="7514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b0f0"/>
                </a:solidFill>
                <a:latin typeface="Arial Black"/>
                <a:ea typeface="DejaVu Sans"/>
              </a:rPr>
              <a:t>Пояса восстанавливают правильное движение органов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Прямоугольник 2"/>
          <p:cNvSpPr/>
          <p:nvPr/>
        </p:nvSpPr>
        <p:spPr>
          <a:xfrm>
            <a:off x="220680" y="1059480"/>
            <a:ext cx="8891640" cy="374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29c2cf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Arial Black"/>
                <a:ea typeface="DejaVu Sans"/>
              </a:rPr>
              <a:t>заболевания  позвоночника  и суставов: радикулиты, функциональные сколиозы и кифозы и т.п.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29c2cf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Arial Black"/>
                <a:ea typeface="DejaVu Sans"/>
              </a:rPr>
              <a:t>хронические заболевания органов пищеварения,   дыхания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29c2cf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Arial Black"/>
                <a:ea typeface="DejaVu Sans"/>
              </a:rPr>
              <a:t>отклонения    функции    почек , а  также    нефроптоз и застойный простатит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29c2cf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Arial Black"/>
                <a:ea typeface="DejaVu Sans"/>
              </a:rPr>
              <a:t>неврозы,  тревога,  быстрая  утомляемость, синдром хронической усталости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29c2cf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Arial Black"/>
                <a:ea typeface="DejaVu Sans"/>
              </a:rPr>
              <a:t>головные боли,  головокружение,</a:t>
            </a:r>
            <a:r>
              <a:rPr b="0" lang="en-US" sz="20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Arial Black"/>
                <a:ea typeface="DejaVu Sans"/>
              </a:rPr>
              <a:t>нейроциркуляторная дистония по гипо-, и гипертоническому типу,  функциональные тахикардии и сердечные аритмии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TextBox 4"/>
          <p:cNvSpPr/>
          <p:nvPr/>
        </p:nvSpPr>
        <p:spPr>
          <a:xfrm>
            <a:off x="2771640" y="123480"/>
            <a:ext cx="30956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b0f0"/>
                </a:solidFill>
                <a:latin typeface="Calibri"/>
                <a:ea typeface="DejaVu Sans"/>
              </a:rPr>
              <a:t>Показания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1"/>
          <p:cNvSpPr/>
          <p:nvPr/>
        </p:nvSpPr>
        <p:spPr>
          <a:xfrm>
            <a:off x="1739880" y="283680"/>
            <a:ext cx="5661360" cy="50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2700" spc="-1" strike="noStrike">
                <a:solidFill>
                  <a:srgbClr val="000000"/>
                </a:solidFill>
                <a:latin typeface="Gilroy ExtraBold"/>
                <a:ea typeface="DejaVu Sans"/>
              </a:rPr>
              <a:t>Доказанная эффективность ТПК</a:t>
            </a:r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Прямоугольник 5"/>
          <p:cNvSpPr/>
          <p:nvPr/>
        </p:nvSpPr>
        <p:spPr>
          <a:xfrm>
            <a:off x="1818360" y="4634640"/>
            <a:ext cx="24879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irce"/>
                <a:ea typeface="DejaVu Sans"/>
              </a:rPr>
              <a:t>до сеанса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Прямоугольник 7"/>
          <p:cNvSpPr/>
          <p:nvPr/>
        </p:nvSpPr>
        <p:spPr>
          <a:xfrm>
            <a:off x="4651920" y="4634640"/>
            <a:ext cx="309636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irce"/>
                <a:ea typeface="DejaVu Sans"/>
              </a:rPr>
              <a:t>спустя 35 минут сеанса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Picture 2" descr="C:\Users\игорь\AppData\Local\Microsoft\Windows\Temporary Internet Files\Content.IE5\IWN0GPY2\IMG_2076.jpg"/>
          <p:cNvPicPr/>
          <p:nvPr/>
        </p:nvPicPr>
        <p:blipFill>
          <a:blip r:embed="rId1"/>
          <a:stretch/>
        </p:blipFill>
        <p:spPr>
          <a:xfrm>
            <a:off x="1818360" y="1271160"/>
            <a:ext cx="2487960" cy="3315960"/>
          </a:xfrm>
          <a:prstGeom prst="rect">
            <a:avLst/>
          </a:prstGeom>
          <a:ln w="0">
            <a:noFill/>
          </a:ln>
        </p:spPr>
      </p:pic>
      <p:pic>
        <p:nvPicPr>
          <p:cNvPr id="183" name="Picture 2" descr="C:\Users\игорь\AppData\Local\Microsoft\Windows\Temporary Internet Files\Content.IE5\OY3FDKEX\IMG_2081.jpg"/>
          <p:cNvPicPr/>
          <p:nvPr/>
        </p:nvPicPr>
        <p:blipFill>
          <a:blip r:embed="rId2"/>
          <a:srcRect l="0" t="0" r="0" b="8233"/>
          <a:stretch/>
        </p:blipFill>
        <p:spPr>
          <a:xfrm>
            <a:off x="4859280" y="1274760"/>
            <a:ext cx="2699640" cy="3315960"/>
          </a:xfrm>
          <a:prstGeom prst="rect">
            <a:avLst/>
          </a:prstGeom>
          <a:ln w="0">
            <a:noFill/>
          </a:ln>
        </p:spPr>
      </p:pic>
      <p:sp>
        <p:nvSpPr>
          <p:cNvPr id="184" name="Rectangle 8"/>
          <p:cNvSpPr/>
          <p:nvPr/>
        </p:nvSpPr>
        <p:spPr>
          <a:xfrm>
            <a:off x="2512800" y="743760"/>
            <a:ext cx="41176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irce"/>
                <a:ea typeface="DejaVu Sans"/>
              </a:rPr>
              <a:t>Влияние сеанса постановки ТПК  на объём талии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5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"/>
          <p:cNvSpPr/>
          <p:nvPr/>
        </p:nvSpPr>
        <p:spPr>
          <a:xfrm>
            <a:off x="179640" y="123480"/>
            <a:ext cx="8640360" cy="662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 Black"/>
                <a:ea typeface="DejaVu Sans"/>
              </a:rPr>
              <a:t>               </a:t>
            </a:r>
            <a:r>
              <a:rPr b="1" lang="ru-RU" sz="2400" spc="-1" strike="noStrike">
                <a:solidFill>
                  <a:srgbClr val="0070c0"/>
                </a:solidFill>
                <a:latin typeface="Arial Black"/>
                <a:ea typeface="DejaVu Sans"/>
              </a:rPr>
              <a:t>Проблемы / решение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Arial Black"/>
                <a:ea typeface="DejaVu Sans"/>
              </a:rPr>
              <a:t>Традиционные </a:t>
            </a:r>
            <a:r>
              <a:rPr b="1" lang="ru-RU" sz="1800" spc="-1" strike="noStrike" u="sng">
                <a:solidFill>
                  <a:srgbClr val="ff0000"/>
                </a:solidFill>
                <a:uFillTx/>
                <a:latin typeface="Arial Black"/>
                <a:ea typeface="DejaVu Sans"/>
              </a:rPr>
              <a:t>- громоздкое </a:t>
            </a:r>
            <a:r>
              <a:rPr b="1" lang="ru-RU" sz="1800" spc="-1" strike="noStrike">
                <a:solidFill>
                  <a:srgbClr val="ff0000"/>
                </a:solidFill>
                <a:latin typeface="Arial Black"/>
                <a:ea typeface="DejaVu Sans"/>
              </a:rPr>
              <a:t>оборудование, процедуры занимают много времени, слабые результаты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 Black"/>
                <a:ea typeface="DejaVu Sans"/>
              </a:rPr>
              <a:t>Наше решение</a:t>
            </a:r>
            <a:r>
              <a:rPr b="1" lang="ru-RU" sz="1800" spc="-1" strike="noStrike">
                <a:solidFill>
                  <a:srgbClr val="ff0000"/>
                </a:solidFill>
                <a:latin typeface="Arial Black"/>
                <a:ea typeface="DejaVu Sans"/>
              </a:rPr>
              <a:t>-результаты видны за одну процедуру, полноценных мировых аналогов нет!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7030a0"/>
                </a:solidFill>
                <a:latin typeface="Arial Black"/>
                <a:ea typeface="DejaVu Sans"/>
              </a:rPr>
              <a:t>Увеличение средней продолжительности жизни  примерно на 20%.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70c0"/>
                </a:solidFill>
                <a:latin typeface="Arial Black"/>
                <a:ea typeface="DejaVu Sans"/>
              </a:rPr>
              <a:t>                    </a:t>
            </a:r>
            <a:r>
              <a:rPr b="1" lang="ru-RU" sz="2400" spc="-1" strike="noStrike">
                <a:solidFill>
                  <a:srgbClr val="0070c0"/>
                </a:solidFill>
                <a:latin typeface="Arial Black"/>
                <a:ea typeface="DejaVu Sans"/>
              </a:rPr>
              <a:t>Целевая аудитория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 Black"/>
                <a:ea typeface="DejaVu Sans"/>
              </a:rPr>
              <a:t>Целевая аудитория-люди с ожирением, сердечно-сосудистыми заболеваниями, с болезнями опорно-двигательного аппарата, с дисфункциями внутренних органов, с диабетом. Участники производства, включая экстремальные виды деятельности. Спортсмены.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Прямоугольник 2"/>
          <p:cNvSpPr/>
          <p:nvPr/>
        </p:nvSpPr>
        <p:spPr>
          <a:xfrm>
            <a:off x="251640" y="332640"/>
            <a:ext cx="8712360" cy="383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300" spc="-1" strike="noStrike" u="sng">
                <a:solidFill>
                  <a:srgbClr val="0070c0"/>
                </a:solidFill>
                <a:uFillTx/>
                <a:latin typeface="Arial Black"/>
                <a:ea typeface="DejaVu Sans"/>
              </a:rPr>
              <a:t>Затраты  ( 1 этап)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На производство, рекламу, логистику, учебный центр и патентование - </a:t>
            </a:r>
            <a:r>
              <a:rPr b="1" lang="en-US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$ 0.3</a:t>
            </a:r>
            <a:r>
              <a:rPr b="1" lang="ru-RU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-1.8</a:t>
            </a:r>
            <a:r>
              <a:rPr b="1" lang="en-US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1" lang="ru-RU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 млн. </a:t>
            </a:r>
            <a:r>
              <a:rPr b="1" lang="en-US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USD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На клинические исследования, заработную плату, учебные пособия, сертификацию - </a:t>
            </a:r>
            <a:r>
              <a:rPr b="1" lang="en-US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$ 0.2-1.5</a:t>
            </a:r>
            <a:r>
              <a:rPr b="1" lang="ru-RU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 млн. </a:t>
            </a:r>
            <a:r>
              <a:rPr b="1" lang="en-US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USD</a:t>
            </a:r>
            <a:r>
              <a:rPr b="1" lang="en-US" sz="23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3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1" lang="ru-RU" sz="2300" spc="-1" strike="noStrike" u="sng">
                <a:solidFill>
                  <a:srgbClr val="0070c0"/>
                </a:solidFill>
                <a:uFillTx/>
                <a:latin typeface="Arial Black"/>
                <a:ea typeface="DejaVu Sans"/>
              </a:rPr>
              <a:t>Доходы от Реализации Продукта ( 2 этап)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1 год - </a:t>
            </a:r>
            <a:r>
              <a:rPr b="1" lang="en-US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$ </a:t>
            </a:r>
            <a:r>
              <a:rPr b="1" lang="ru-RU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0 млн. </a:t>
            </a:r>
            <a:r>
              <a:rPr b="1" lang="en-US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USD</a:t>
            </a:r>
            <a:r>
              <a:rPr b="1" lang="ru-RU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 (развитие Системы ЦЛОБ)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2 год - </a:t>
            </a:r>
            <a:r>
              <a:rPr b="1" lang="en-US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$ 0.2-1</a:t>
            </a:r>
            <a:r>
              <a:rPr b="1" lang="ru-RU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 млн. </a:t>
            </a:r>
            <a:r>
              <a:rPr b="1" lang="en-US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USD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3 год - </a:t>
            </a:r>
            <a:r>
              <a:rPr b="1" lang="en-US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$ 0.7-4</a:t>
            </a:r>
            <a:r>
              <a:rPr b="1" lang="ru-RU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 млн. </a:t>
            </a:r>
            <a:r>
              <a:rPr b="1" lang="en-US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USD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4 год и Последующие годы – от </a:t>
            </a:r>
            <a:r>
              <a:rPr b="1" lang="en-US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$ 5</a:t>
            </a:r>
            <a:r>
              <a:rPr b="1" lang="ru-RU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 млн. </a:t>
            </a:r>
            <a:r>
              <a:rPr b="1" lang="en-US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USD </a:t>
            </a:r>
            <a:r>
              <a:rPr b="1" lang="ru-RU" sz="2200" spc="-1" strike="noStrike">
                <a:solidFill>
                  <a:srgbClr val="000000"/>
                </a:solidFill>
                <a:latin typeface="Arial Black"/>
                <a:ea typeface="DejaVu Sans"/>
              </a:rPr>
              <a:t>в год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/>
          </p:nvPr>
        </p:nvSpPr>
        <p:spPr>
          <a:xfrm>
            <a:off x="360000" y="180000"/>
            <a:ext cx="846000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700" spc="-1" strike="noStrike">
                <a:solidFill>
                  <a:srgbClr val="000000"/>
                </a:solidFill>
                <a:latin typeface="Calibri"/>
              </a:rPr>
              <a:t>Доход предполагается получить от пациентов с излишним весом, нарушением функции позвоночника, повышенным артериальным давлением и частотой пульса, в том числе обслуживания предприятий, учреждений, спортивных команд.</a:t>
            </a:r>
            <a:endParaRPr b="0" lang="ru-RU" sz="27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700" spc="-1" strike="noStrike">
                <a:solidFill>
                  <a:srgbClr val="000000"/>
                </a:solidFill>
                <a:latin typeface="Calibri"/>
              </a:rPr>
              <a:t>Обслуживания иностранных пациентов через агентства по менеджерскому туризму (при наличии собственного учебно-оздоровительного центра или при аренде помещений у санатория или крупного оздоровительного центра).</a:t>
            </a:r>
            <a:endParaRPr b="0" lang="ru-RU" sz="27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ru-RU" sz="27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/>
          </p:nvPr>
        </p:nvSpPr>
        <p:spPr>
          <a:xfrm>
            <a:off x="323640" y="483480"/>
            <a:ext cx="8712360" cy="44636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/>
          </a:bodyPr>
          <a:p>
            <a:pPr indent="0">
              <a:lnSpc>
                <a:spcPct val="100000"/>
              </a:lnSpc>
              <a:spcBef>
                <a:spcPts val="541"/>
              </a:spcBef>
              <a:buNone/>
              <a:tabLst>
                <a:tab algn="l" pos="0"/>
              </a:tabLst>
            </a:pPr>
            <a:r>
              <a:rPr b="0" lang="ru-RU" sz="2700" spc="-1" strike="noStrike">
                <a:solidFill>
                  <a:srgbClr val="000000"/>
                </a:solidFill>
                <a:latin typeface="Calibri"/>
              </a:rPr>
              <a:t>Высокая эффективность предлагаемых технологий при широком круге проблем и заболеваний и экономичность технологий позволяют получить уверенную прибыль (известно, что при удачном вложении в медтехнологию получили 250-кратную прибыль).</a:t>
            </a:r>
            <a:endParaRPr b="0" lang="ru-RU" sz="27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41"/>
              </a:spcBef>
              <a:buNone/>
              <a:tabLst>
                <a:tab algn="l" pos="0"/>
              </a:tabLst>
            </a:pPr>
            <a:r>
              <a:rPr b="0" lang="ru-RU" sz="2700" spc="-1" strike="noStrike">
                <a:solidFill>
                  <a:srgbClr val="000000"/>
                </a:solidFill>
                <a:latin typeface="Calibri"/>
              </a:rPr>
              <a:t>Одна из стратегий их внедрения – создание Учебно-Внедренческого и Оздоровительного Центра (в собственность Инвесторов), что принесёт дополнительную прибыль и будет способствовать широкому внедрению технологий.</a:t>
            </a:r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Объект 5" descr=""/>
          <p:cNvPicPr/>
          <p:nvPr/>
        </p:nvPicPr>
        <p:blipFill>
          <a:blip r:embed="rId1"/>
          <a:stretch/>
        </p:blipFill>
        <p:spPr>
          <a:xfrm>
            <a:off x="308880" y="490320"/>
            <a:ext cx="4797000" cy="4525200"/>
          </a:xfrm>
          <a:prstGeom prst="rect">
            <a:avLst/>
          </a:prstGeom>
          <a:ln w="0">
            <a:noFill/>
          </a:ln>
        </p:spPr>
      </p:pic>
      <p:sp>
        <p:nvSpPr>
          <p:cNvPr id="191" name="PlaceHolder 1"/>
          <p:cNvSpPr>
            <a:spLocks noGrp="1"/>
          </p:cNvSpPr>
          <p:nvPr>
            <p:ph/>
          </p:nvPr>
        </p:nvSpPr>
        <p:spPr>
          <a:xfrm>
            <a:off x="5106600" y="490320"/>
            <a:ext cx="3857040" cy="452520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 fontScale="87000"/>
          </a:bodyPr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ОТДЕЛЬНЫЙ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Бонус Каждому Инвестору – спортивное здоровье в 85+ лет!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</a:rPr>
              <a:t>Георгий Крайнов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, автор технологии.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n-US" sz="2000" spc="-1" strike="noStrike" u="sng">
                <a:solidFill>
                  <a:srgbClr val="0000ff"/>
                </a:solidFill>
                <a:uFillTx/>
                <a:latin typeface="Arial"/>
                <a:hlinkClick r:id="rId2"/>
              </a:rPr>
              <a:t>http://www.doctor-kraynov.ru/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n-US" sz="2000" spc="-1" strike="noStrike" u="sng">
                <a:solidFill>
                  <a:srgbClr val="0000ff"/>
                </a:solidFill>
                <a:uFillTx/>
                <a:latin typeface="Arial"/>
                <a:hlinkClick r:id="rId3"/>
              </a:rPr>
              <a:t>Krainov.georgy@yandex.ru</a:t>
            </a:r>
            <a:r>
              <a:rPr b="1" lang="en-US" sz="2000" spc="-1" strike="noStrike">
                <a:solidFill>
                  <a:srgbClr val="0070c0"/>
                </a:solidFill>
                <a:latin typeface="Arial"/>
              </a:rPr>
              <a:t>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тел. 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+7.985.439.0678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         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+7.928.852.2981 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3486</TotalTime>
  <Application>LibreOffice/7.4.2.3$Windows_X86_64 LibreOffice_project/382eef1f22670f7f4118c8c2dd222ec7ad009daf</Application>
  <AppVersion>15.0000</AppVersion>
  <Words>385</Words>
  <Paragraphs>53</Paragraphs>
  <Company>von Gerkan Marg und Partner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2019-03-24T15:50:22Z</dcterms:created>
  <dc:creator>Julia Sviridova</dc:creator>
  <dc:description/>
  <dc:language>ru-RU</dc:language>
  <cp:lastModifiedBy/>
  <dcterms:modified xsi:type="dcterms:W3CDTF">2026-01-07T16:10:17Z</dcterms:modified>
  <cp:revision>96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(16:9)</vt:lpwstr>
  </property>
  <property fmtid="{D5CDD505-2E9C-101B-9397-08002B2CF9AE}" pid="3" name="Slides">
    <vt:i4>8</vt:i4>
  </property>
</Properties>
</file>